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7" r:id="rId2"/>
    <p:sldId id="296" r:id="rId3"/>
    <p:sldId id="297" r:id="rId4"/>
    <p:sldId id="298"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432" autoAdjust="0"/>
  </p:normalViewPr>
  <p:slideViewPr>
    <p:cSldViewPr snapToGrid="0">
      <p:cViewPr varScale="1">
        <p:scale>
          <a:sx n="60" d="100"/>
          <a:sy n="60" d="100"/>
        </p:scale>
        <p:origin x="1550" y="53"/>
      </p:cViewPr>
      <p:guideLst/>
    </p:cSldViewPr>
  </p:slideViewPr>
  <p:notesTextViewPr>
    <p:cViewPr>
      <p:scale>
        <a:sx n="1" d="1"/>
        <a:sy n="1" d="1"/>
      </p:scale>
      <p:origin x="0" y="0"/>
    </p:cViewPr>
  </p:notesTextViewPr>
  <p:notesViewPr>
    <p:cSldViewPr snapToGrid="0">
      <p:cViewPr>
        <p:scale>
          <a:sx n="110" d="100"/>
          <a:sy n="110" d="100"/>
        </p:scale>
        <p:origin x="2184" y="-6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08AE9E5-C33D-40F6-AE27-699E7C90CE2B}" type="datetimeFigureOut">
              <a:rPr lang="en-US" smtClean="0"/>
              <a:t>8/4/2021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5728953-29FD-4632-B965-52096993D9EF}" type="slidenum">
              <a:rPr lang="en-US" smtClean="0"/>
              <a:t>‹#›</a:t>
            </a:fld>
            <a:endParaRPr lang="en-US"/>
          </a:p>
        </p:txBody>
      </p:sp>
    </p:spTree>
    <p:extLst>
      <p:ext uri="{BB962C8B-B14F-4D97-AF65-F5344CB8AC3E}">
        <p14:creationId xmlns:p14="http://schemas.microsoft.com/office/powerpoint/2010/main" val="211569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I’m George Hoekstra, my company sponsors multi-client research projects in hydroprocessing.  </a:t>
            </a:r>
          </a:p>
          <a:p>
            <a:pPr marL="176679" indent="-176679">
              <a:buFont typeface="Arial" panose="020B0604020202020204" pitchFamily="34" charset="0"/>
              <a:buChar char="•"/>
            </a:pPr>
            <a:r>
              <a:rPr lang="en-US" dirty="0"/>
              <a:t>Our niche is independent testing of hydroprocessing catalysts which we have been doing for 10 years.  </a:t>
            </a:r>
          </a:p>
          <a:p>
            <a:pPr marL="176679" indent="-176679">
              <a:buFont typeface="Arial" panose="020B0604020202020204" pitchFamily="34" charset="0"/>
              <a:buChar char="•"/>
            </a:pPr>
            <a:r>
              <a:rPr lang="en-US" dirty="0"/>
              <a:t>But for three of those years we shifted gears and focused on </a:t>
            </a:r>
            <a:r>
              <a:rPr lang="en-US" u="sng" dirty="0"/>
              <a:t>US Tier 3 gasoline w</a:t>
            </a:r>
            <a:r>
              <a:rPr lang="en-US" dirty="0"/>
              <a:t>hich is my topic today.  NEXT SLIDE</a:t>
            </a:r>
          </a:p>
          <a:p>
            <a:endParaRPr lang="en-US" dirty="0"/>
          </a:p>
        </p:txBody>
      </p:sp>
      <p:sp>
        <p:nvSpPr>
          <p:cNvPr id="4" name="Slide Number Placeholder 3"/>
          <p:cNvSpPr>
            <a:spLocks noGrp="1"/>
          </p:cNvSpPr>
          <p:nvPr>
            <p:ph type="sldNum" sz="quarter" idx="5"/>
          </p:nvPr>
        </p:nvSpPr>
        <p:spPr/>
        <p:txBody>
          <a:bodyPr/>
          <a:lstStyle/>
          <a:p>
            <a:pPr defTabSz="471145">
              <a:defRPr/>
            </a:pPr>
            <a:fld id="{0A528056-19FC-4F17-AE4F-5A8439290FBA}" type="slidenum">
              <a:rPr lang="en-US">
                <a:solidFill>
                  <a:prstClr val="black"/>
                </a:solidFill>
                <a:latin typeface="Calibri" panose="020F0502020204030204"/>
              </a:rPr>
              <a:pPr defTabSz="471145">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0987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I will use this table to compare what was </a:t>
            </a:r>
            <a:r>
              <a:rPr lang="en-US" u="sng" dirty="0"/>
              <a:t>expected</a:t>
            </a:r>
            <a:r>
              <a:rPr lang="en-US" dirty="0"/>
              <a:t> in 2014 to </a:t>
            </a:r>
            <a:r>
              <a:rPr lang="en-US" u="sng" dirty="0"/>
              <a:t>actual</a:t>
            </a:r>
            <a:r>
              <a:rPr lang="en-US" dirty="0"/>
              <a:t> today, 6 years later.  </a:t>
            </a:r>
          </a:p>
          <a:p>
            <a:pPr marL="176679" indent="-176679">
              <a:buFont typeface="Arial" panose="020B0604020202020204" pitchFamily="34" charset="0"/>
              <a:buChar char="•"/>
            </a:pPr>
            <a:r>
              <a:rPr lang="en-US" dirty="0"/>
              <a:t>And I am using four metrics here, going down these first two columns, the expected </a:t>
            </a:r>
            <a:r>
              <a:rPr lang="en-US" u="sng" dirty="0"/>
              <a:t>post treat and pretreat capital investment </a:t>
            </a:r>
            <a:r>
              <a:rPr lang="en-US" dirty="0"/>
              <a:t>was 82 projects costing $3 billion dollars. </a:t>
            </a:r>
          </a:p>
          <a:p>
            <a:pPr marL="176679" indent="-176679">
              <a:buFont typeface="Arial" panose="020B0604020202020204" pitchFamily="34" charset="0"/>
              <a:buChar char="•"/>
            </a:pPr>
            <a:r>
              <a:rPr lang="en-US" u="sng" dirty="0"/>
              <a:t>Compliance</a:t>
            </a:r>
            <a:r>
              <a:rPr lang="en-US" dirty="0"/>
              <a:t> was expected to come early because it was known Tier 3 would be easy for some refineries, and there was big opportunity for them to generate and bank Tier 3 sulfur credits early during the 6-year phase in.  </a:t>
            </a:r>
          </a:p>
          <a:p>
            <a:pPr marL="176679" indent="-176679">
              <a:buFont typeface="Arial" panose="020B0604020202020204" pitchFamily="34" charset="0"/>
              <a:buChar char="•"/>
            </a:pPr>
            <a:r>
              <a:rPr lang="en-US" dirty="0"/>
              <a:t>The </a:t>
            </a:r>
            <a:r>
              <a:rPr lang="en-US" u="sng" dirty="0"/>
              <a:t>octane destruction</a:t>
            </a:r>
            <a:r>
              <a:rPr lang="en-US" dirty="0"/>
              <a:t> in gasoline </a:t>
            </a:r>
            <a:r>
              <a:rPr lang="en-US" dirty="0" err="1"/>
              <a:t>posttreaters</a:t>
            </a:r>
            <a:r>
              <a:rPr lang="en-US" dirty="0"/>
              <a:t> was expected to be 0.5 AKI higher for Tier 3 than for Tier 2. AKI means anti-knock index which is the octane measure we use today in the US.  </a:t>
            </a:r>
          </a:p>
          <a:p>
            <a:pPr marL="176679" indent="-176679">
              <a:buFont typeface="Arial" panose="020B0604020202020204" pitchFamily="34" charset="0"/>
              <a:buChar char="•"/>
            </a:pPr>
            <a:r>
              <a:rPr lang="en-US" dirty="0"/>
              <a:t>And the </a:t>
            </a:r>
            <a:r>
              <a:rPr lang="en-US" u="sng" dirty="0"/>
              <a:t>sulfur credit market </a:t>
            </a:r>
            <a:r>
              <a:rPr lang="en-US" dirty="0"/>
              <a:t>was expected to have an ample supply of Tier 3 credits by now.  </a:t>
            </a:r>
          </a:p>
          <a:p>
            <a:pPr marL="176679" indent="-176679">
              <a:buFont typeface="Arial" panose="020B0604020202020204" pitchFamily="34" charset="0"/>
              <a:buChar char="•"/>
            </a:pPr>
            <a:r>
              <a:rPr lang="en-US" dirty="0"/>
              <a:t>So now let’s fast forward to 2020 and compare this to what actually happened in this six-year phase in period.  NEXT SLIDE</a:t>
            </a:r>
            <a:endParaRPr lang="en-US" strike="sngStrike" baseline="0" dirty="0"/>
          </a:p>
        </p:txBody>
      </p:sp>
      <p:sp>
        <p:nvSpPr>
          <p:cNvPr id="5" name="Slide Number Placeholder 4"/>
          <p:cNvSpPr>
            <a:spLocks noGrp="1"/>
          </p:cNvSpPr>
          <p:nvPr>
            <p:ph type="sldNum" sz="quarter" idx="5"/>
          </p:nvPr>
        </p:nvSpPr>
        <p:spPr/>
        <p:txBody>
          <a:bodyPr/>
          <a:lstStyle/>
          <a:p>
            <a:pPr defTabSz="471145">
              <a:defRPr/>
            </a:pPr>
            <a:fld id="{2266349B-579B-446E-944D-2E46BA00820B}" type="slidenum">
              <a:rPr lang="en-US">
                <a:solidFill>
                  <a:prstClr val="black"/>
                </a:solidFill>
                <a:latin typeface="Calibri" panose="020F0502020204030204"/>
              </a:rPr>
              <a:pPr defTabSz="471145">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9645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First Metric:  The 82 </a:t>
            </a:r>
            <a:r>
              <a:rPr lang="en-US" u="sng" dirty="0"/>
              <a:t>post treat and pretreat investment </a:t>
            </a:r>
            <a:r>
              <a:rPr lang="en-US" dirty="0"/>
              <a:t>projects costing 3 billion dollars basically did not occur.  In fact there was </a:t>
            </a:r>
            <a:r>
              <a:rPr lang="en-US" u="sng" dirty="0"/>
              <a:t>no NET investment </a:t>
            </a:r>
            <a:r>
              <a:rPr lang="en-US" dirty="0"/>
              <a:t>in US FCC-train post treaters or pretreaters during this period.  </a:t>
            </a:r>
          </a:p>
          <a:p>
            <a:pPr marL="176679" indent="-176679">
              <a:buFont typeface="Arial" panose="020B0604020202020204" pitchFamily="34" charset="0"/>
              <a:buChar char="•"/>
            </a:pPr>
            <a:r>
              <a:rPr lang="en-US" dirty="0"/>
              <a:t>C</a:t>
            </a:r>
            <a:r>
              <a:rPr lang="en-US" u="sng" dirty="0"/>
              <a:t>ompliance</a:t>
            </a:r>
            <a:r>
              <a:rPr lang="en-US" dirty="0"/>
              <a:t> with the 10 ppm spec did not come </a:t>
            </a:r>
            <a:r>
              <a:rPr lang="en-US" u="sng" dirty="0"/>
              <a:t>early</a:t>
            </a:r>
            <a:r>
              <a:rPr lang="en-US" dirty="0"/>
              <a:t>, in fact it come </a:t>
            </a:r>
            <a:r>
              <a:rPr lang="en-US" u="sng" dirty="0"/>
              <a:t>very slowly</a:t>
            </a:r>
            <a:r>
              <a:rPr lang="en-US" dirty="0"/>
              <a:t>.  The US pool average was 21 ppm for compliance year 2018, and we now know it was 17.5 ppm for compliance year 2019.  That is still a very long way from 10.  </a:t>
            </a:r>
          </a:p>
          <a:p>
            <a:pPr marL="176679" indent="-176679">
              <a:buFont typeface="Arial" panose="020B0604020202020204" pitchFamily="34" charset="0"/>
              <a:buChar char="•"/>
            </a:pPr>
            <a:r>
              <a:rPr lang="en-US" dirty="0"/>
              <a:t>The expected </a:t>
            </a:r>
            <a:r>
              <a:rPr lang="en-US" u="sng" dirty="0"/>
              <a:t>octane destruction</a:t>
            </a:r>
            <a:r>
              <a:rPr lang="en-US" dirty="0"/>
              <a:t>,  </a:t>
            </a:r>
            <a:r>
              <a:rPr lang="en-US" u="sng" dirty="0"/>
              <a:t>0.5 AKI</a:t>
            </a:r>
            <a:r>
              <a:rPr lang="en-US" dirty="0"/>
              <a:t>,  is actually more like </a:t>
            </a:r>
            <a:r>
              <a:rPr lang="en-US" u="sng" dirty="0"/>
              <a:t>2.5</a:t>
            </a:r>
            <a:r>
              <a:rPr lang="en-US" dirty="0"/>
              <a:t>, five times higher than expected.  </a:t>
            </a:r>
          </a:p>
          <a:p>
            <a:pPr marL="176679" indent="-176679">
              <a:buFont typeface="Arial" panose="020B0604020202020204" pitchFamily="34" charset="0"/>
              <a:buChar char="•"/>
            </a:pPr>
            <a:r>
              <a:rPr lang="en-US" dirty="0"/>
              <a:t>And the supply of Tier 3 credits is not </a:t>
            </a:r>
            <a:r>
              <a:rPr lang="en-US" u="sng" dirty="0"/>
              <a:t>ample</a:t>
            </a:r>
            <a:r>
              <a:rPr lang="en-US" dirty="0"/>
              <a:t>, it is </a:t>
            </a:r>
            <a:r>
              <a:rPr lang="en-US" u="sng" dirty="0"/>
              <a:t>near zero compared to likely demand</a:t>
            </a:r>
            <a:r>
              <a:rPr lang="en-US" dirty="0"/>
              <a:t>, and we know demand is up, and credit price is already up five-fold since 2017.  </a:t>
            </a:r>
          </a:p>
          <a:p>
            <a:pPr marL="176679" indent="-176679">
              <a:buFont typeface="Arial" panose="020B0604020202020204" pitchFamily="34" charset="0"/>
              <a:buChar char="•"/>
            </a:pPr>
            <a:r>
              <a:rPr lang="en-US" dirty="0"/>
              <a:t>So there is a stark difference here between what was expected in 2014 and what actually occurred on the top four metrics, that is, </a:t>
            </a:r>
            <a:r>
              <a:rPr lang="en-US" u="sng" dirty="0"/>
              <a:t>capital investment</a:t>
            </a:r>
            <a:r>
              <a:rPr lang="en-US" dirty="0"/>
              <a:t>, progress toward </a:t>
            </a:r>
            <a:r>
              <a:rPr lang="en-US" u="sng" dirty="0"/>
              <a:t>compliance</a:t>
            </a:r>
            <a:r>
              <a:rPr lang="en-US" dirty="0"/>
              <a:t> with 10 ppm, </a:t>
            </a:r>
            <a:r>
              <a:rPr lang="en-US" u="sng" dirty="0"/>
              <a:t>octane destruction</a:t>
            </a:r>
            <a:r>
              <a:rPr lang="en-US" dirty="0"/>
              <a:t>, and the </a:t>
            </a:r>
            <a:r>
              <a:rPr lang="en-US" u="sng" dirty="0"/>
              <a:t>credit market </a:t>
            </a:r>
            <a:r>
              <a:rPr lang="en-US" dirty="0"/>
              <a:t>situation.   I present this data as evidence supporting my </a:t>
            </a:r>
            <a:r>
              <a:rPr lang="en-US" u="sng" dirty="0"/>
              <a:t>contrarian view </a:t>
            </a:r>
            <a:r>
              <a:rPr lang="en-US" dirty="0"/>
              <a:t>which is that the North American refining industry is NOT well-prepared for Tier 3.  NEXT SLIDE</a:t>
            </a:r>
          </a:p>
        </p:txBody>
      </p:sp>
      <p:sp>
        <p:nvSpPr>
          <p:cNvPr id="4" name="Slide Number Placeholder 3"/>
          <p:cNvSpPr>
            <a:spLocks noGrp="1"/>
          </p:cNvSpPr>
          <p:nvPr>
            <p:ph type="sldNum" sz="quarter" idx="5"/>
          </p:nvPr>
        </p:nvSpPr>
        <p:spPr/>
        <p:txBody>
          <a:bodyPr/>
          <a:lstStyle/>
          <a:p>
            <a:pPr defTabSz="471145">
              <a:defRPr/>
            </a:pPr>
            <a:fld id="{0A528056-19FC-4F17-AE4F-5A8439290FBA}" type="slidenum">
              <a:rPr lang="en-US">
                <a:solidFill>
                  <a:prstClr val="black"/>
                </a:solidFill>
                <a:latin typeface="Calibri" panose="020F0502020204030204"/>
              </a:rPr>
              <a:pPr defTabSz="471145">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7869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In the third column are </a:t>
            </a:r>
            <a:r>
              <a:rPr lang="en-US" u="sng" dirty="0"/>
              <a:t>predictions</a:t>
            </a:r>
            <a:r>
              <a:rPr lang="en-US" dirty="0"/>
              <a:t>, looking 3 years down the road:  </a:t>
            </a:r>
          </a:p>
          <a:p>
            <a:pPr marL="176679" indent="-176679">
              <a:buFont typeface="Arial" panose="020B0604020202020204" pitchFamily="34" charset="0"/>
              <a:buChar char="•"/>
            </a:pPr>
            <a:r>
              <a:rPr lang="en-US" dirty="0"/>
              <a:t>I believe there will be more than zero after-the-fact investment in FCC gasoline </a:t>
            </a:r>
            <a:r>
              <a:rPr lang="en-US" u="sng" dirty="0" err="1"/>
              <a:t>posttreaters</a:t>
            </a:r>
            <a:r>
              <a:rPr lang="en-US" u="sng" dirty="0"/>
              <a:t> and feed pretreaters</a:t>
            </a:r>
            <a:r>
              <a:rPr lang="en-US" dirty="0"/>
              <a:t>, to improve sulfur/octane performance, and there will be new focus on improving desulfurizer performance with process improvements, better catalysts, use of newer lab methods, and modern spreadsheet models that accurately represent the post-treater, and all that is happening today, my client group is using using good fundamental models, based on hard data, to improve Tier 3 performance.</a:t>
            </a:r>
          </a:p>
          <a:p>
            <a:pPr marL="176679" indent="-176679">
              <a:buFont typeface="Arial" panose="020B0604020202020204" pitchFamily="34" charset="0"/>
              <a:buChar char="•"/>
            </a:pPr>
            <a:r>
              <a:rPr lang="en-US" u="sng" dirty="0"/>
              <a:t>Compliance</a:t>
            </a:r>
            <a:r>
              <a:rPr lang="en-US" dirty="0"/>
              <a:t> will be late.</a:t>
            </a:r>
          </a:p>
          <a:p>
            <a:pPr marL="176679" indent="-176679">
              <a:buFont typeface="Arial" panose="020B0604020202020204" pitchFamily="34" charset="0"/>
              <a:buChar char="•"/>
            </a:pPr>
            <a:r>
              <a:rPr lang="en-US" u="sng" dirty="0"/>
              <a:t>Octane destruction </a:t>
            </a:r>
            <a:r>
              <a:rPr lang="en-US" dirty="0"/>
              <a:t>will prove to be 2.5 AKI, and consequently the manufacturing cost of Tier 3 gasoline will be five times higher than expected.  </a:t>
            </a:r>
          </a:p>
          <a:p>
            <a:pPr marL="176679" indent="-176679">
              <a:buFont typeface="Arial" panose="020B0604020202020204" pitchFamily="34" charset="0"/>
              <a:buChar char="•"/>
            </a:pPr>
            <a:r>
              <a:rPr lang="en-US" dirty="0"/>
              <a:t>And the sulfur </a:t>
            </a:r>
            <a:r>
              <a:rPr lang="en-US" u="sng" dirty="0"/>
              <a:t>credit market </a:t>
            </a:r>
            <a:r>
              <a:rPr lang="en-US" dirty="0"/>
              <a:t>will provide </a:t>
            </a:r>
            <a:r>
              <a:rPr lang="en-US" u="sng" dirty="0"/>
              <a:t>unlimited risk/reward </a:t>
            </a:r>
            <a:r>
              <a:rPr lang="en-US" u="none" dirty="0"/>
              <a:t>meaning that, like RINs, there </a:t>
            </a:r>
            <a:r>
              <a:rPr lang="en-US" dirty="0"/>
              <a:t>is no limit to how high credit prices and credit liabilities can go.  And when you run the numbers on that that risk/reward, there is </a:t>
            </a:r>
            <a:r>
              <a:rPr lang="en-US" u="sng" dirty="0"/>
              <a:t>every reason </a:t>
            </a:r>
            <a:r>
              <a:rPr lang="en-US" dirty="0"/>
              <a:t>to anticipate a Tier 3 credit crisis like the RIN crisis, that is, an impact measured in $billions per year, with some big winners and big losers.</a:t>
            </a:r>
          </a:p>
          <a:p>
            <a:pPr marL="176679" indent="-176679">
              <a:buFont typeface="Arial" panose="020B0604020202020204" pitchFamily="34" charset="0"/>
              <a:buChar char="•"/>
            </a:pPr>
            <a:r>
              <a:rPr lang="en-US" dirty="0"/>
              <a:t>So this table is a high level summary of evidence for my contrarian view which is that Tier 3 is by no means a done deal, we still face big issues for performance and profit, and I know this is opposite to popular opinion, so I invite everyone’s questions and comments on how you see this from your perspective, please type in your input and we can discuss this more later the hour.</a:t>
            </a:r>
          </a:p>
          <a:p>
            <a:pPr marL="176679" indent="-176679">
              <a:buFont typeface="Arial" panose="020B0604020202020204" pitchFamily="34" charset="0"/>
              <a:buChar char="•"/>
            </a:pPr>
            <a:r>
              <a:rPr lang="en-US" dirty="0"/>
              <a:t>And before turning it over to Mel I want to say our Tier 3 knowhow includes results from a three year multi-client research project that was sponsored by my company, that project included pilot plant testing, lots of lab testing, and field tests on 14 different commercial gasoline desulfurizers.  All the data and the models from that 3-year project are in our multi-client annual reports, which are available to anyone at a small fraction of the cost of the work, so if you believe Tier 3 is important to your company, then your company should get our reports just contact me I’m George Hoekstra, using the general chat box from the main menu of the conference site or can go to our </a:t>
            </a:r>
            <a:r>
              <a:rPr lang="en-US" dirty="0" err="1"/>
              <a:t>YOUTube</a:t>
            </a:r>
            <a:r>
              <a:rPr lang="en-US" dirty="0"/>
              <a:t> channel, just go to </a:t>
            </a:r>
            <a:r>
              <a:rPr lang="en-US" dirty="0" err="1"/>
              <a:t>youtube</a:t>
            </a:r>
            <a:r>
              <a:rPr lang="en-US" dirty="0"/>
              <a:t> and type in hoekstra and Tier 3 gasoline.  </a:t>
            </a:r>
          </a:p>
          <a:p>
            <a:pPr marL="176679" indent="-176679">
              <a:buFont typeface="Arial" panose="020B0604020202020204" pitchFamily="34" charset="0"/>
              <a:buChar char="•"/>
            </a:pPr>
            <a:r>
              <a:rPr lang="en-US" dirty="0"/>
              <a:t>That’s all I have, thanks to AFPM and to Robert, and Mel for including </a:t>
            </a:r>
            <a:r>
              <a:rPr lang="en-US"/>
              <a:t>me today, </a:t>
            </a:r>
            <a:r>
              <a:rPr lang="en-US" dirty="0"/>
              <a:t>and now Mel will now take over to show a broader perspective on what is happening TODAY, in the gasoline market and IMO 2020. </a:t>
            </a:r>
          </a:p>
          <a:p>
            <a:endParaRPr lang="en-US" dirty="0"/>
          </a:p>
        </p:txBody>
      </p:sp>
      <p:sp>
        <p:nvSpPr>
          <p:cNvPr id="5" name="Slide Number Placeholder 4"/>
          <p:cNvSpPr>
            <a:spLocks noGrp="1"/>
          </p:cNvSpPr>
          <p:nvPr>
            <p:ph type="sldNum" sz="quarter" idx="5"/>
          </p:nvPr>
        </p:nvSpPr>
        <p:spPr/>
        <p:txBody>
          <a:bodyPr/>
          <a:lstStyle/>
          <a:p>
            <a:pPr defTabSz="471145">
              <a:defRPr/>
            </a:pPr>
            <a:fld id="{2266349B-579B-446E-944D-2E46BA00820B}" type="slidenum">
              <a:rPr lang="en-US">
                <a:solidFill>
                  <a:prstClr val="black"/>
                </a:solidFill>
                <a:latin typeface="Calibri" panose="020F0502020204030204"/>
              </a:rPr>
              <a:pPr defTabSz="471145">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57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381AA0-58C8-D44E-A8A4-D8E1400BD4FC}"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349497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81AA0-58C8-D44E-A8A4-D8E1400BD4FC}"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390479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81AA0-58C8-D44E-A8A4-D8E1400BD4FC}"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192961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9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81AA0-58C8-D44E-A8A4-D8E1400BD4FC}"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262839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381AA0-58C8-D44E-A8A4-D8E1400BD4FC}"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206273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381AA0-58C8-D44E-A8A4-D8E1400BD4FC}"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85908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381AA0-58C8-D44E-A8A4-D8E1400BD4FC}"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327469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81AA0-58C8-D44E-A8A4-D8E1400BD4FC}"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385688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81AA0-58C8-D44E-A8A4-D8E1400BD4FC}"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396365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81AA0-58C8-D44E-A8A4-D8E1400BD4FC}"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F5E76-AE7B-CF4C-A15A-2938745B0C77}" type="slidenum">
              <a:rPr lang="en-US" smtClean="0"/>
              <a:t>‹#›</a:t>
            </a:fld>
            <a:endParaRPr lang="en-US"/>
          </a:p>
        </p:txBody>
      </p:sp>
    </p:spTree>
    <p:extLst>
      <p:ext uri="{BB962C8B-B14F-4D97-AF65-F5344CB8AC3E}">
        <p14:creationId xmlns:p14="http://schemas.microsoft.com/office/powerpoint/2010/main" val="27934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81AA0-58C8-D44E-A8A4-D8E1400BD4FC}" type="datetimeFigureOut">
              <a:rPr lang="en-US" smtClean="0"/>
              <a:t>8/4/2021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F5E76-AE7B-CF4C-A15A-2938745B0C77}" type="slidenum">
              <a:rPr lang="en-US" smtClean="0"/>
              <a:t>‹#›</a:t>
            </a:fld>
            <a:endParaRPr lang="en-US"/>
          </a:p>
        </p:txBody>
      </p:sp>
    </p:spTree>
    <p:extLst>
      <p:ext uri="{BB962C8B-B14F-4D97-AF65-F5344CB8AC3E}">
        <p14:creationId xmlns:p14="http://schemas.microsoft.com/office/powerpoint/2010/main" val="3146965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hyperlink" Target="https://www.youtube.com/playlist?list=PLSXief1O2m7lmvBrxsOqe---IaUfqhy9E" TargetMode="Externa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C0105-7D73-2447-873E-7C51FBCA4288}"/>
              </a:ext>
            </a:extLst>
          </p:cNvPr>
          <p:cNvSpPr txBox="1"/>
          <p:nvPr/>
        </p:nvSpPr>
        <p:spPr>
          <a:xfrm>
            <a:off x="778133" y="1093669"/>
            <a:ext cx="9113213" cy="280076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Impact" panose="020B0806030902050204" pitchFamily="34" charset="0"/>
                <a:ea typeface="Tahoma" panose="020B0604030504040204" pitchFamily="34" charset="0"/>
                <a:cs typeface="Tahoma" panose="020B0604030504040204" pitchFamily="34" charset="0"/>
              </a:rPr>
              <a:t>US Tier III Gasoline: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Impact" panose="020B0806030902050204" pitchFamily="34" charset="0"/>
                <a:ea typeface="Tahoma" panose="020B0604030504040204" pitchFamily="34" charset="0"/>
                <a:cs typeface="Tahoma" panose="020B0604030504040204" pitchFamily="34" charset="0"/>
              </a:rPr>
              <a:t>Meeting</a:t>
            </a:r>
            <a:r>
              <a:rPr kumimoji="0" lang="en-US" sz="8800" b="0" i="0" u="none" strike="noStrike" kern="1200" cap="none" spc="0" normalizeH="0" baseline="0" noProof="0" dirty="0">
                <a:ln>
                  <a:noFill/>
                </a:ln>
                <a:solidFill>
                  <a:srgbClr val="FFFFFF"/>
                </a:solidFill>
                <a:effectLst/>
                <a:uLnTx/>
                <a:uFillTx/>
                <a:latin typeface="Impact" panose="020B0806030902050204" pitchFamily="34" charset="0"/>
                <a:ea typeface="Tahoma" panose="020B0604030504040204" pitchFamily="34" charset="0"/>
                <a:cs typeface="Tahoma" panose="020B0604030504040204" pitchFamily="34" charset="0"/>
              </a:rPr>
              <a:t> </a:t>
            </a:r>
            <a:r>
              <a:rPr kumimoji="0" lang="en-US" sz="4000" b="0" i="0" u="none" strike="noStrike" kern="1200" cap="none" spc="0" normalizeH="0" baseline="0" noProof="0" dirty="0">
                <a:ln>
                  <a:noFill/>
                </a:ln>
                <a:solidFill>
                  <a:srgbClr val="FFFFFF"/>
                </a:solidFill>
                <a:effectLst/>
                <a:uLnTx/>
                <a:uFillTx/>
                <a:latin typeface="Impact" panose="020B0806030902050204" pitchFamily="34" charset="0"/>
                <a:ea typeface="Tahoma" panose="020B0604030504040204" pitchFamily="34" charset="0"/>
                <a:cs typeface="Tahoma" panose="020B0604030504040204" pitchFamily="34" charset="0"/>
              </a:rPr>
              <a:t>10 ppm Sulfur</a:t>
            </a:r>
          </a:p>
        </p:txBody>
      </p:sp>
      <p:sp>
        <p:nvSpPr>
          <p:cNvPr id="3" name="TextBox 2">
            <a:extLst>
              <a:ext uri="{FF2B5EF4-FFF2-40B4-BE49-F238E27FC236}">
                <a16:creationId xmlns:a16="http://schemas.microsoft.com/office/drawing/2014/main" id="{336732F4-81BA-0E48-BCE9-57CF2F38566E}"/>
              </a:ext>
            </a:extLst>
          </p:cNvPr>
          <p:cNvSpPr txBox="1"/>
          <p:nvPr/>
        </p:nvSpPr>
        <p:spPr>
          <a:xfrm>
            <a:off x="278295" y="6092688"/>
            <a:ext cx="2832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5801F"/>
                </a:solidFill>
                <a:effectLst/>
                <a:uLnTx/>
                <a:uFillTx/>
                <a:latin typeface="Impact" panose="020B0806030902050204" pitchFamily="34" charset="0"/>
                <a:ea typeface="+mn-ea"/>
                <a:cs typeface="+mn-cs"/>
              </a:rPr>
              <a:t>Summit - 2020</a:t>
            </a:r>
          </a:p>
        </p:txBody>
      </p:sp>
      <p:pic>
        <p:nvPicPr>
          <p:cNvPr id="2" name="Audio 1">
            <a:hlinkClick r:id="" action="ppaction://media"/>
            <a:extLst>
              <a:ext uri="{FF2B5EF4-FFF2-40B4-BE49-F238E27FC236}">
                <a16:creationId xmlns:a16="http://schemas.microsoft.com/office/drawing/2014/main" id="{93E1C8A9-9428-4270-935F-888F54370A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59061224"/>
      </p:ext>
    </p:extLst>
  </p:cSld>
  <p:clrMapOvr>
    <a:masterClrMapping/>
  </p:clrMapOvr>
  <p:transition spd="slow" advTm="198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B2112-A532-4F66-BC28-CBA113CF8AE2}"/>
              </a:ext>
            </a:extLst>
          </p:cNvPr>
          <p:cNvSpPr>
            <a:spLocks noGrp="1"/>
          </p:cNvSpPr>
          <p:nvPr>
            <p:ph type="title"/>
          </p:nvPr>
        </p:nvSpPr>
        <p:spPr>
          <a:xfrm>
            <a:off x="2590800" y="1"/>
            <a:ext cx="7315200" cy="1154097"/>
          </a:xfrm>
        </p:spPr>
        <p:txBody>
          <a:bodyPr vert="horz" lIns="91440" tIns="45720" rIns="91440" bIns="45720" rtlCol="0" anchor="ctr">
            <a:normAutofit/>
          </a:bodyPr>
          <a:lstStyle/>
          <a:p>
            <a:pPr>
              <a:lnSpc>
                <a:spcPct val="70000"/>
              </a:lnSpc>
            </a:pPr>
            <a:r>
              <a:rPr lang="en-US" sz="4200" dirty="0">
                <a:solidFill>
                  <a:srgbClr val="F5801F"/>
                </a:solidFill>
                <a:latin typeface="Impact" panose="020B0806030902050204" pitchFamily="34" charset="0"/>
                <a:ea typeface="Tahoma" panose="020B0604030504040204" pitchFamily="34" charset="0"/>
                <a:cs typeface="Tahoma" panose="020B0604030504040204" pitchFamily="34" charset="0"/>
              </a:rPr>
              <a:t>Tier III - expected vs actual</a:t>
            </a:r>
          </a:p>
        </p:txBody>
      </p:sp>
      <p:graphicFrame>
        <p:nvGraphicFramePr>
          <p:cNvPr id="11" name="Table 11">
            <a:extLst>
              <a:ext uri="{FF2B5EF4-FFF2-40B4-BE49-F238E27FC236}">
                <a16:creationId xmlns:a16="http://schemas.microsoft.com/office/drawing/2014/main" id="{FFE352B8-9472-48B6-8FB0-DD96B1838736}"/>
              </a:ext>
            </a:extLst>
          </p:cNvPr>
          <p:cNvGraphicFramePr>
            <a:graphicFrameLocks noGrp="1"/>
          </p:cNvGraphicFramePr>
          <p:nvPr>
            <p:ph idx="1"/>
          </p:nvPr>
        </p:nvGraphicFramePr>
        <p:xfrm>
          <a:off x="1988796" y="1399347"/>
          <a:ext cx="7591940" cy="4458393"/>
        </p:xfrm>
        <a:graphic>
          <a:graphicData uri="http://schemas.openxmlformats.org/drawingml/2006/table">
            <a:tbl>
              <a:tblPr firstRow="1" bandRow="1">
                <a:tableStyleId>{073A0DAA-6AF3-43AB-8588-CEC1D06C72B9}</a:tableStyleId>
              </a:tblPr>
              <a:tblGrid>
                <a:gridCol w="1876941">
                  <a:extLst>
                    <a:ext uri="{9D8B030D-6E8A-4147-A177-3AD203B41FA5}">
                      <a16:colId xmlns:a16="http://schemas.microsoft.com/office/drawing/2014/main" val="1342468577"/>
                    </a:ext>
                  </a:extLst>
                </a:gridCol>
                <a:gridCol w="1743831">
                  <a:extLst>
                    <a:ext uri="{9D8B030D-6E8A-4147-A177-3AD203B41FA5}">
                      <a16:colId xmlns:a16="http://schemas.microsoft.com/office/drawing/2014/main" val="3505138108"/>
                    </a:ext>
                  </a:extLst>
                </a:gridCol>
                <a:gridCol w="1985584">
                  <a:extLst>
                    <a:ext uri="{9D8B030D-6E8A-4147-A177-3AD203B41FA5}">
                      <a16:colId xmlns:a16="http://schemas.microsoft.com/office/drawing/2014/main" val="1868597465"/>
                    </a:ext>
                  </a:extLst>
                </a:gridCol>
                <a:gridCol w="1985584">
                  <a:extLst>
                    <a:ext uri="{9D8B030D-6E8A-4147-A177-3AD203B41FA5}">
                      <a16:colId xmlns:a16="http://schemas.microsoft.com/office/drawing/2014/main" val="1404946589"/>
                    </a:ext>
                  </a:extLst>
                </a:gridCol>
              </a:tblGrid>
              <a:tr h="147937">
                <a:tc>
                  <a:txBody>
                    <a:bodyPr/>
                    <a:lstStyle/>
                    <a:p>
                      <a:pPr algn="ctr"/>
                      <a:endParaRPr lang="en-US" sz="1900" dirty="0"/>
                    </a:p>
                    <a:p>
                      <a:pPr algn="ctr"/>
                      <a:r>
                        <a:rPr lang="en-US" sz="1900" dirty="0"/>
                        <a:t>METRIC</a:t>
                      </a:r>
                    </a:p>
                  </a:txBody>
                  <a:tcPr marL="94899" marR="94899" marT="47450" marB="47450" anchor="ctr"/>
                </a:tc>
                <a:tc>
                  <a:txBody>
                    <a:bodyPr/>
                    <a:lstStyle/>
                    <a:p>
                      <a:pPr algn="ctr"/>
                      <a:r>
                        <a:rPr lang="en-US" sz="1900" dirty="0"/>
                        <a:t>EXPECTED</a:t>
                      </a:r>
                    </a:p>
                    <a:p>
                      <a:pPr algn="ctr"/>
                      <a:r>
                        <a:rPr lang="en-US" sz="1900" dirty="0"/>
                        <a:t>2014</a:t>
                      </a:r>
                    </a:p>
                  </a:txBody>
                  <a:tcPr marL="94899" marR="94899" marT="47450" marB="47450" anchor="ctr"/>
                </a:tc>
                <a:tc>
                  <a:txBody>
                    <a:bodyPr/>
                    <a:lstStyle/>
                    <a:p>
                      <a:pPr algn="ctr"/>
                      <a:r>
                        <a:rPr lang="en-US" sz="1900" dirty="0"/>
                        <a:t>ACTUAL</a:t>
                      </a:r>
                    </a:p>
                    <a:p>
                      <a:pPr algn="ctr"/>
                      <a:r>
                        <a:rPr lang="en-US" sz="1900" dirty="0"/>
                        <a:t> 2020</a:t>
                      </a:r>
                    </a:p>
                  </a:txBody>
                  <a:tcPr marL="94899" marR="94899" marT="47450" marB="474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PREDICTED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2023</a:t>
                      </a:r>
                    </a:p>
                  </a:txBody>
                  <a:tcPr marL="94899" marR="94899" marT="47450" marB="47450" anchor="ctr"/>
                </a:tc>
                <a:extLst>
                  <a:ext uri="{0D108BD9-81ED-4DB2-BD59-A6C34878D82A}">
                    <a16:rowId xmlns:a16="http://schemas.microsoft.com/office/drawing/2014/main" val="3444589789"/>
                  </a:ext>
                </a:extLst>
              </a:tr>
              <a:tr h="664295">
                <a:tc>
                  <a:txBody>
                    <a:bodyPr/>
                    <a:lstStyle/>
                    <a:p>
                      <a:pPr algn="ctr"/>
                      <a:r>
                        <a:rPr lang="en-US" sz="1900" b="1" dirty="0"/>
                        <a:t>POST TREAT AND PRETREAT INVESTMENT</a:t>
                      </a:r>
                    </a:p>
                  </a:txBody>
                  <a:tcPr marL="94899" marR="94899" marT="47450" marB="47450" anchor="ctr"/>
                </a:tc>
                <a:tc>
                  <a:txBody>
                    <a:bodyPr/>
                    <a:lstStyle/>
                    <a:p>
                      <a:pPr algn="ctr"/>
                      <a:r>
                        <a:rPr lang="en-US" sz="1800" dirty="0"/>
                        <a:t>82 projects</a:t>
                      </a:r>
                    </a:p>
                    <a:p>
                      <a:pPr algn="ctr"/>
                      <a:r>
                        <a:rPr lang="en-US" sz="1800" dirty="0"/>
                        <a:t>$3 billion</a:t>
                      </a:r>
                    </a:p>
                  </a:txBody>
                  <a:tcPr marL="94899" marR="94899" marT="47450" marB="47450" anchor="ctr"/>
                </a:tc>
                <a:tc>
                  <a:txBody>
                    <a:bodyPr/>
                    <a:lstStyle/>
                    <a:p>
                      <a:pPr algn="ctr"/>
                      <a:endParaRPr lang="en-US" sz="1800" dirty="0"/>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1934234146"/>
                  </a:ext>
                </a:extLst>
              </a:tr>
              <a:tr h="948993">
                <a:tc>
                  <a:txBody>
                    <a:bodyPr/>
                    <a:lstStyle/>
                    <a:p>
                      <a:pPr algn="ctr"/>
                      <a:r>
                        <a:rPr lang="en-US" sz="1900" b="1" dirty="0"/>
                        <a:t>COMPLIANCE</a:t>
                      </a:r>
                    </a:p>
                  </a:txBody>
                  <a:tcPr marL="94899" marR="94899" marT="47450" marB="47450" anchor="ctr"/>
                </a:tc>
                <a:tc>
                  <a:txBody>
                    <a:bodyPr/>
                    <a:lstStyle/>
                    <a:p>
                      <a:pPr algn="ctr"/>
                      <a:r>
                        <a:rPr lang="en-US" sz="1800" dirty="0"/>
                        <a:t>Early </a:t>
                      </a:r>
                    </a:p>
                    <a:p>
                      <a:pPr algn="ctr"/>
                      <a:r>
                        <a:rPr lang="en-US" sz="1800" dirty="0"/>
                        <a:t>(10 ppm pool  before 1/1/20)</a:t>
                      </a:r>
                    </a:p>
                  </a:txBody>
                  <a:tcPr marL="94899" marR="94899" marT="47450" marB="47450" anchor="ctr"/>
                </a:tc>
                <a:tc>
                  <a:txBody>
                    <a:bodyPr/>
                    <a:lstStyle/>
                    <a:p>
                      <a:pPr algn="ctr"/>
                      <a:endParaRPr lang="en-US" sz="1800" dirty="0"/>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1964618465"/>
                  </a:ext>
                </a:extLst>
              </a:tr>
              <a:tr h="1197780">
                <a:tc>
                  <a:txBody>
                    <a:bodyPr/>
                    <a:lstStyle/>
                    <a:p>
                      <a:pPr algn="ctr"/>
                      <a:r>
                        <a:rPr lang="en-US" sz="1900" b="1" dirty="0"/>
                        <a:t>OCTANE DESTRUCTION</a:t>
                      </a:r>
                    </a:p>
                  </a:txBody>
                  <a:tcPr marL="94899" marR="94899" marT="47450" marB="47450" anchor="ctr"/>
                </a:tc>
                <a:tc>
                  <a:txBody>
                    <a:bodyPr/>
                    <a:lstStyle/>
                    <a:p>
                      <a:pPr algn="ctr"/>
                      <a:r>
                        <a:rPr lang="en-US" sz="1800" dirty="0"/>
                        <a:t>0.5 AKI pool average</a:t>
                      </a:r>
                    </a:p>
                  </a:txBody>
                  <a:tcPr marL="94899" marR="94899" marT="47450" marB="47450" anchor="ctr"/>
                </a:tc>
                <a:tc>
                  <a:txBody>
                    <a:bodyPr/>
                    <a:lstStyle/>
                    <a:p>
                      <a:pPr algn="ctr"/>
                      <a:endParaRPr lang="en-US" sz="1800" dirty="0"/>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3428684848"/>
                  </a:ext>
                </a:extLst>
              </a:tr>
              <a:tr h="664295">
                <a:tc>
                  <a:txBody>
                    <a:bodyPr/>
                    <a:lstStyle/>
                    <a:p>
                      <a:pPr algn="ctr"/>
                      <a:r>
                        <a:rPr lang="en-US" sz="1900" b="1" dirty="0"/>
                        <a:t>CREDIT </a:t>
                      </a:r>
                    </a:p>
                    <a:p>
                      <a:pPr algn="ctr"/>
                      <a:r>
                        <a:rPr lang="en-US" sz="1900" b="1" dirty="0"/>
                        <a:t>MARKET</a:t>
                      </a:r>
                    </a:p>
                  </a:txBody>
                  <a:tcPr marL="94899" marR="94899" marT="47450" marB="47450" anchor="ctr"/>
                </a:tc>
                <a:tc>
                  <a:txBody>
                    <a:bodyPr/>
                    <a:lstStyle/>
                    <a:p>
                      <a:pPr algn="ctr"/>
                      <a:r>
                        <a:rPr lang="en-US" sz="1800" dirty="0"/>
                        <a:t>Ample supply by 1/1/20</a:t>
                      </a:r>
                    </a:p>
                  </a:txBody>
                  <a:tcPr marL="94899" marR="94899" marT="47450" marB="47450" anchor="ctr"/>
                </a:tc>
                <a:tc>
                  <a:txBody>
                    <a:bodyPr/>
                    <a:lstStyle/>
                    <a:p>
                      <a:pPr algn="ctr"/>
                      <a:endParaRPr lang="en-US" sz="1800" dirty="0"/>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1417215529"/>
                  </a:ext>
                </a:extLst>
              </a:tr>
            </a:tbl>
          </a:graphicData>
        </a:graphic>
      </p:graphicFrame>
      <p:sp>
        <p:nvSpPr>
          <p:cNvPr id="4" name="Slide Number Placeholder 3">
            <a:extLst>
              <a:ext uri="{FF2B5EF4-FFF2-40B4-BE49-F238E27FC236}">
                <a16:creationId xmlns:a16="http://schemas.microsoft.com/office/drawing/2014/main" id="{0DB35343-1531-4FD8-BF63-02BCEE6CA0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81A172-2591-45B3-9E35-7E31970F62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Audio 6">
            <a:hlinkClick r:id="" action="ppaction://media"/>
            <a:extLst>
              <a:ext uri="{FF2B5EF4-FFF2-40B4-BE49-F238E27FC236}">
                <a16:creationId xmlns:a16="http://schemas.microsoft.com/office/drawing/2014/main" id="{FD0F8DFA-B471-434C-82B1-4FD6FBAE41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79143678"/>
      </p:ext>
    </p:extLst>
  </p:cSld>
  <p:clrMapOvr>
    <a:masterClrMapping/>
  </p:clrMapOvr>
  <mc:AlternateContent xmlns:mc="http://schemas.openxmlformats.org/markup-compatibility/2006" xmlns:p14="http://schemas.microsoft.com/office/powerpoint/2010/main">
    <mc:Choice Requires="p14">
      <p:transition spd="slow" p14:dur="2000" advTm="65350"/>
    </mc:Choice>
    <mc:Fallback xmlns="">
      <p:transition spd="slow" advTm="65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B2112-A532-4F66-BC28-CBA113CF8AE2}"/>
              </a:ext>
            </a:extLst>
          </p:cNvPr>
          <p:cNvSpPr>
            <a:spLocks noGrp="1"/>
          </p:cNvSpPr>
          <p:nvPr>
            <p:ph type="title"/>
          </p:nvPr>
        </p:nvSpPr>
        <p:spPr>
          <a:xfrm>
            <a:off x="2590800" y="1"/>
            <a:ext cx="7315200" cy="1154097"/>
          </a:xfrm>
        </p:spPr>
        <p:txBody>
          <a:bodyPr vert="horz" lIns="91440" tIns="45720" rIns="91440" bIns="45720" rtlCol="0" anchor="ctr">
            <a:normAutofit/>
          </a:bodyPr>
          <a:lstStyle/>
          <a:p>
            <a:pPr>
              <a:lnSpc>
                <a:spcPct val="70000"/>
              </a:lnSpc>
            </a:pPr>
            <a:r>
              <a:rPr lang="en-US" sz="4200" dirty="0">
                <a:solidFill>
                  <a:srgbClr val="F5801F"/>
                </a:solidFill>
                <a:latin typeface="Impact" panose="020B0806030902050204" pitchFamily="34" charset="0"/>
                <a:ea typeface="Tahoma" panose="020B0604030504040204" pitchFamily="34" charset="0"/>
                <a:cs typeface="Tahoma" panose="020B0604030504040204" pitchFamily="34" charset="0"/>
              </a:rPr>
              <a:t>Tier III - expected vs actual</a:t>
            </a:r>
          </a:p>
        </p:txBody>
      </p:sp>
      <p:graphicFrame>
        <p:nvGraphicFramePr>
          <p:cNvPr id="11" name="Table 11">
            <a:extLst>
              <a:ext uri="{FF2B5EF4-FFF2-40B4-BE49-F238E27FC236}">
                <a16:creationId xmlns:a16="http://schemas.microsoft.com/office/drawing/2014/main" id="{FFE352B8-9472-48B6-8FB0-DD96B1838736}"/>
              </a:ext>
            </a:extLst>
          </p:cNvPr>
          <p:cNvGraphicFramePr>
            <a:graphicFrameLocks noGrp="1"/>
          </p:cNvGraphicFramePr>
          <p:nvPr>
            <p:ph idx="1"/>
          </p:nvPr>
        </p:nvGraphicFramePr>
        <p:xfrm>
          <a:off x="1988796" y="1399347"/>
          <a:ext cx="7591940" cy="4698773"/>
        </p:xfrm>
        <a:graphic>
          <a:graphicData uri="http://schemas.openxmlformats.org/drawingml/2006/table">
            <a:tbl>
              <a:tblPr firstRow="1" bandRow="1">
                <a:tableStyleId>{073A0DAA-6AF3-43AB-8588-CEC1D06C72B9}</a:tableStyleId>
              </a:tblPr>
              <a:tblGrid>
                <a:gridCol w="1876941">
                  <a:extLst>
                    <a:ext uri="{9D8B030D-6E8A-4147-A177-3AD203B41FA5}">
                      <a16:colId xmlns:a16="http://schemas.microsoft.com/office/drawing/2014/main" val="1342468577"/>
                    </a:ext>
                  </a:extLst>
                </a:gridCol>
                <a:gridCol w="1743831">
                  <a:extLst>
                    <a:ext uri="{9D8B030D-6E8A-4147-A177-3AD203B41FA5}">
                      <a16:colId xmlns:a16="http://schemas.microsoft.com/office/drawing/2014/main" val="3505138108"/>
                    </a:ext>
                  </a:extLst>
                </a:gridCol>
                <a:gridCol w="1985584">
                  <a:extLst>
                    <a:ext uri="{9D8B030D-6E8A-4147-A177-3AD203B41FA5}">
                      <a16:colId xmlns:a16="http://schemas.microsoft.com/office/drawing/2014/main" val="1868597465"/>
                    </a:ext>
                  </a:extLst>
                </a:gridCol>
                <a:gridCol w="1985584">
                  <a:extLst>
                    <a:ext uri="{9D8B030D-6E8A-4147-A177-3AD203B41FA5}">
                      <a16:colId xmlns:a16="http://schemas.microsoft.com/office/drawing/2014/main" val="1404946589"/>
                    </a:ext>
                  </a:extLst>
                </a:gridCol>
              </a:tblGrid>
              <a:tr h="147937">
                <a:tc>
                  <a:txBody>
                    <a:bodyPr/>
                    <a:lstStyle/>
                    <a:p>
                      <a:pPr algn="ctr"/>
                      <a:endParaRPr lang="en-US" sz="1900" dirty="0"/>
                    </a:p>
                    <a:p>
                      <a:pPr algn="ctr"/>
                      <a:r>
                        <a:rPr lang="en-US" sz="1900" dirty="0"/>
                        <a:t>METRIC</a:t>
                      </a:r>
                    </a:p>
                  </a:txBody>
                  <a:tcPr marL="94899" marR="94899" marT="47450" marB="47450" anchor="ctr"/>
                </a:tc>
                <a:tc>
                  <a:txBody>
                    <a:bodyPr/>
                    <a:lstStyle/>
                    <a:p>
                      <a:pPr algn="ctr"/>
                      <a:r>
                        <a:rPr lang="en-US" sz="1900" dirty="0"/>
                        <a:t>EXPECTED</a:t>
                      </a:r>
                    </a:p>
                    <a:p>
                      <a:pPr algn="ctr"/>
                      <a:r>
                        <a:rPr lang="en-US" sz="1900" dirty="0"/>
                        <a:t>2014</a:t>
                      </a:r>
                    </a:p>
                  </a:txBody>
                  <a:tcPr marL="94899" marR="94899" marT="47450" marB="47450" anchor="ctr"/>
                </a:tc>
                <a:tc>
                  <a:txBody>
                    <a:bodyPr/>
                    <a:lstStyle/>
                    <a:p>
                      <a:pPr algn="ctr"/>
                      <a:r>
                        <a:rPr lang="en-US" sz="1900" dirty="0"/>
                        <a:t>ACTUAL</a:t>
                      </a:r>
                    </a:p>
                    <a:p>
                      <a:pPr algn="ctr"/>
                      <a:r>
                        <a:rPr lang="en-US" sz="1900" dirty="0"/>
                        <a:t> 2020</a:t>
                      </a:r>
                    </a:p>
                  </a:txBody>
                  <a:tcPr marL="94899" marR="94899" marT="47450" marB="474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PREDICTED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2023</a:t>
                      </a:r>
                    </a:p>
                  </a:txBody>
                  <a:tcPr marL="94899" marR="94899" marT="47450" marB="47450" anchor="ctr"/>
                </a:tc>
                <a:extLst>
                  <a:ext uri="{0D108BD9-81ED-4DB2-BD59-A6C34878D82A}">
                    <a16:rowId xmlns:a16="http://schemas.microsoft.com/office/drawing/2014/main" val="3444589789"/>
                  </a:ext>
                </a:extLst>
              </a:tr>
              <a:tr h="664295">
                <a:tc>
                  <a:txBody>
                    <a:bodyPr/>
                    <a:lstStyle/>
                    <a:p>
                      <a:pPr algn="ctr"/>
                      <a:r>
                        <a:rPr lang="en-US" sz="1900" b="1" dirty="0"/>
                        <a:t>POST TREAT AND PRETREAT INVESTMENT</a:t>
                      </a:r>
                    </a:p>
                  </a:txBody>
                  <a:tcPr marL="94899" marR="94899" marT="47450" marB="47450" anchor="ctr"/>
                </a:tc>
                <a:tc>
                  <a:txBody>
                    <a:bodyPr/>
                    <a:lstStyle/>
                    <a:p>
                      <a:pPr algn="ctr"/>
                      <a:r>
                        <a:rPr lang="en-US" sz="1800" dirty="0"/>
                        <a:t>82 projects</a:t>
                      </a:r>
                    </a:p>
                    <a:p>
                      <a:pPr algn="ctr"/>
                      <a:r>
                        <a:rPr lang="en-US" sz="1800" dirty="0"/>
                        <a:t>$3 billion</a:t>
                      </a:r>
                    </a:p>
                  </a:txBody>
                  <a:tcPr marL="94899" marR="94899" marT="47450" marB="47450" anchor="ctr"/>
                </a:tc>
                <a:tc>
                  <a:txBody>
                    <a:bodyPr/>
                    <a:lstStyle/>
                    <a:p>
                      <a:pPr algn="ctr"/>
                      <a:r>
                        <a:rPr lang="en-US" sz="1800" dirty="0"/>
                        <a:t>No net investment</a:t>
                      </a:r>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1934234146"/>
                  </a:ext>
                </a:extLst>
              </a:tr>
              <a:tr h="948993">
                <a:tc>
                  <a:txBody>
                    <a:bodyPr/>
                    <a:lstStyle/>
                    <a:p>
                      <a:pPr algn="ctr"/>
                      <a:r>
                        <a:rPr lang="en-US" sz="1900" b="1" dirty="0"/>
                        <a:t>COMPLIANCE</a:t>
                      </a:r>
                    </a:p>
                  </a:txBody>
                  <a:tcPr marL="94899" marR="94899" marT="47450" marB="47450" anchor="ctr"/>
                </a:tc>
                <a:tc>
                  <a:txBody>
                    <a:bodyPr/>
                    <a:lstStyle/>
                    <a:p>
                      <a:pPr algn="ctr"/>
                      <a:r>
                        <a:rPr lang="en-US" sz="1800" dirty="0"/>
                        <a:t>Early </a:t>
                      </a:r>
                    </a:p>
                    <a:p>
                      <a:pPr algn="ctr"/>
                      <a:r>
                        <a:rPr lang="en-US" sz="1800" dirty="0"/>
                        <a:t>(10 ppm pool  before 1/1/20)</a:t>
                      </a:r>
                    </a:p>
                  </a:txBody>
                  <a:tcPr marL="94899" marR="94899" marT="47450" marB="47450" anchor="ctr"/>
                </a:tc>
                <a:tc>
                  <a:txBody>
                    <a:bodyPr/>
                    <a:lstStyle/>
                    <a:p>
                      <a:pPr algn="ctr"/>
                      <a:r>
                        <a:rPr lang="en-US" sz="1800" dirty="0"/>
                        <a:t>Very slow </a:t>
                      </a:r>
                    </a:p>
                    <a:p>
                      <a:pPr algn="ctr"/>
                      <a:r>
                        <a:rPr lang="en-US" sz="1800" dirty="0"/>
                        <a:t>(21 ppm on 1/1/19)</a:t>
                      </a:r>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1964618465"/>
                  </a:ext>
                </a:extLst>
              </a:tr>
              <a:tr h="1197780">
                <a:tc>
                  <a:txBody>
                    <a:bodyPr/>
                    <a:lstStyle/>
                    <a:p>
                      <a:pPr algn="ctr"/>
                      <a:r>
                        <a:rPr lang="en-US" sz="1900" b="1" dirty="0"/>
                        <a:t>OCTANE DESTRUCTION</a:t>
                      </a:r>
                    </a:p>
                  </a:txBody>
                  <a:tcPr marL="94899" marR="94899" marT="47450" marB="47450" anchor="ctr"/>
                </a:tc>
                <a:tc>
                  <a:txBody>
                    <a:bodyPr/>
                    <a:lstStyle/>
                    <a:p>
                      <a:pPr algn="ctr"/>
                      <a:r>
                        <a:rPr lang="en-US" sz="1800" dirty="0"/>
                        <a:t>0.5 AKI pool average</a:t>
                      </a:r>
                    </a:p>
                  </a:txBody>
                  <a:tcPr marL="94899" marR="94899" marT="47450" marB="47450" anchor="ctr"/>
                </a:tc>
                <a:tc>
                  <a:txBody>
                    <a:bodyPr/>
                    <a:lstStyle/>
                    <a:p>
                      <a:pPr algn="ctr"/>
                      <a:r>
                        <a:rPr lang="en-US" sz="1800" dirty="0"/>
                        <a:t>2.5 AKI pool average</a:t>
                      </a:r>
                    </a:p>
                    <a:p>
                      <a:pPr algn="ctr"/>
                      <a:r>
                        <a:rPr lang="en-US" sz="1800" dirty="0"/>
                        <a:t>(Hoekstra estimate for full compliance)</a:t>
                      </a:r>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3428684848"/>
                  </a:ext>
                </a:extLst>
              </a:tr>
              <a:tr h="664295">
                <a:tc>
                  <a:txBody>
                    <a:bodyPr/>
                    <a:lstStyle/>
                    <a:p>
                      <a:pPr marL="0" algn="ctr" defTabSz="914400" rtl="0" eaLnBrk="1" latinLnBrk="0" hangingPunct="1"/>
                      <a:r>
                        <a:rPr lang="en-US" sz="1900" b="1" kern="1200" dirty="0">
                          <a:solidFill>
                            <a:schemeClr val="dk1"/>
                          </a:solidFill>
                          <a:latin typeface="+mn-lt"/>
                          <a:ea typeface="+mn-ea"/>
                          <a:cs typeface="+mn-cs"/>
                        </a:rPr>
                        <a:t>CREDIT</a:t>
                      </a:r>
                    </a:p>
                    <a:p>
                      <a:pPr marL="0" algn="ctr" defTabSz="914400" rtl="0" eaLnBrk="1" latinLnBrk="0" hangingPunct="1"/>
                      <a:r>
                        <a:rPr lang="en-US" sz="1900" b="1" kern="1200" dirty="0">
                          <a:solidFill>
                            <a:schemeClr val="dk1"/>
                          </a:solidFill>
                          <a:latin typeface="+mn-lt"/>
                          <a:ea typeface="+mn-ea"/>
                          <a:cs typeface="+mn-cs"/>
                        </a:rPr>
                        <a:t>MARKET</a:t>
                      </a:r>
                    </a:p>
                  </a:txBody>
                  <a:tcPr marL="94899" marR="94899" marT="47450" marB="47450" anchor="ctr"/>
                </a:tc>
                <a:tc>
                  <a:txBody>
                    <a:bodyPr/>
                    <a:lstStyle/>
                    <a:p>
                      <a:pPr algn="ctr"/>
                      <a:r>
                        <a:rPr lang="en-US" sz="1800" dirty="0"/>
                        <a:t>Ample supply by 1/1/20</a:t>
                      </a:r>
                    </a:p>
                  </a:txBody>
                  <a:tcPr marL="94899" marR="94899" marT="47450" marB="47450" anchor="ctr"/>
                </a:tc>
                <a:tc>
                  <a:txBody>
                    <a:bodyPr/>
                    <a:lstStyle/>
                    <a:p>
                      <a:pPr algn="ctr"/>
                      <a:r>
                        <a:rPr lang="en-US" sz="1800" dirty="0"/>
                        <a:t>Supply near zero demand up</a:t>
                      </a:r>
                    </a:p>
                    <a:p>
                      <a:pPr algn="ctr"/>
                      <a:r>
                        <a:rPr lang="en-US" sz="1800" dirty="0"/>
                        <a:t>price up 5X</a:t>
                      </a:r>
                    </a:p>
                  </a:txBody>
                  <a:tcPr anchor="ctr"/>
                </a:tc>
                <a:tc>
                  <a:txBody>
                    <a:bodyPr/>
                    <a:lstStyle/>
                    <a:p>
                      <a:pPr algn="ctr"/>
                      <a:endParaRPr lang="en-US" sz="1800" dirty="0"/>
                    </a:p>
                  </a:txBody>
                  <a:tcPr marL="94899" marR="94899" marT="47450" marB="47450" anchor="ctr"/>
                </a:tc>
                <a:extLst>
                  <a:ext uri="{0D108BD9-81ED-4DB2-BD59-A6C34878D82A}">
                    <a16:rowId xmlns:a16="http://schemas.microsoft.com/office/drawing/2014/main" val="1417215529"/>
                  </a:ext>
                </a:extLst>
              </a:tr>
            </a:tbl>
          </a:graphicData>
        </a:graphic>
      </p:graphicFrame>
      <p:pic>
        <p:nvPicPr>
          <p:cNvPr id="6" name="Audio 5">
            <a:hlinkClick r:id="" action="ppaction://media"/>
            <a:extLst>
              <a:ext uri="{FF2B5EF4-FFF2-40B4-BE49-F238E27FC236}">
                <a16:creationId xmlns:a16="http://schemas.microsoft.com/office/drawing/2014/main" id="{7E217B2A-0A12-4690-991B-91919DFFB0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576913572"/>
      </p:ext>
    </p:extLst>
  </p:cSld>
  <p:clrMapOvr>
    <a:masterClrMapping/>
  </p:clrMapOvr>
  <mc:AlternateContent xmlns:mc="http://schemas.openxmlformats.org/markup-compatibility/2006" xmlns:p14="http://schemas.microsoft.com/office/powerpoint/2010/main">
    <mc:Choice Requires="p14">
      <p:transition spd="slow" p14:dur="2000" advTm="89220"/>
    </mc:Choice>
    <mc:Fallback xmlns="">
      <p:transition spd="slow" advTm="89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B2112-A532-4F66-BC28-CBA113CF8AE2}"/>
              </a:ext>
            </a:extLst>
          </p:cNvPr>
          <p:cNvSpPr>
            <a:spLocks noGrp="1"/>
          </p:cNvSpPr>
          <p:nvPr>
            <p:ph type="title"/>
          </p:nvPr>
        </p:nvSpPr>
        <p:spPr>
          <a:xfrm>
            <a:off x="2590800" y="1"/>
            <a:ext cx="7315200" cy="1154097"/>
          </a:xfrm>
        </p:spPr>
        <p:txBody>
          <a:bodyPr vert="horz" lIns="91440" tIns="45720" rIns="91440" bIns="45720" rtlCol="0" anchor="ctr">
            <a:normAutofit/>
          </a:bodyPr>
          <a:lstStyle/>
          <a:p>
            <a:pPr>
              <a:lnSpc>
                <a:spcPct val="70000"/>
              </a:lnSpc>
            </a:pPr>
            <a:r>
              <a:rPr lang="en-US" sz="4200" dirty="0">
                <a:solidFill>
                  <a:srgbClr val="F5801F"/>
                </a:solidFill>
                <a:latin typeface="Impact" panose="020B0806030902050204" pitchFamily="34" charset="0"/>
                <a:ea typeface="Tahoma" panose="020B0604030504040204" pitchFamily="34" charset="0"/>
                <a:cs typeface="Tahoma" panose="020B0604030504040204" pitchFamily="34" charset="0"/>
              </a:rPr>
              <a:t>Tier III - expected vs actual</a:t>
            </a:r>
          </a:p>
        </p:txBody>
      </p:sp>
      <p:graphicFrame>
        <p:nvGraphicFramePr>
          <p:cNvPr id="11" name="Table 11">
            <a:extLst>
              <a:ext uri="{FF2B5EF4-FFF2-40B4-BE49-F238E27FC236}">
                <a16:creationId xmlns:a16="http://schemas.microsoft.com/office/drawing/2014/main" id="{FFE352B8-9472-48B6-8FB0-DD96B1838736}"/>
              </a:ext>
            </a:extLst>
          </p:cNvPr>
          <p:cNvGraphicFramePr>
            <a:graphicFrameLocks noGrp="1"/>
          </p:cNvGraphicFramePr>
          <p:nvPr>
            <p:ph idx="1"/>
          </p:nvPr>
        </p:nvGraphicFramePr>
        <p:xfrm>
          <a:off x="1988796" y="1399347"/>
          <a:ext cx="7591940" cy="4698773"/>
        </p:xfrm>
        <a:graphic>
          <a:graphicData uri="http://schemas.openxmlformats.org/drawingml/2006/table">
            <a:tbl>
              <a:tblPr firstRow="1" bandRow="1">
                <a:tableStyleId>{073A0DAA-6AF3-43AB-8588-CEC1D06C72B9}</a:tableStyleId>
              </a:tblPr>
              <a:tblGrid>
                <a:gridCol w="1876941">
                  <a:extLst>
                    <a:ext uri="{9D8B030D-6E8A-4147-A177-3AD203B41FA5}">
                      <a16:colId xmlns:a16="http://schemas.microsoft.com/office/drawing/2014/main" val="1342468577"/>
                    </a:ext>
                  </a:extLst>
                </a:gridCol>
                <a:gridCol w="1743831">
                  <a:extLst>
                    <a:ext uri="{9D8B030D-6E8A-4147-A177-3AD203B41FA5}">
                      <a16:colId xmlns:a16="http://schemas.microsoft.com/office/drawing/2014/main" val="3505138108"/>
                    </a:ext>
                  </a:extLst>
                </a:gridCol>
                <a:gridCol w="1985584">
                  <a:extLst>
                    <a:ext uri="{9D8B030D-6E8A-4147-A177-3AD203B41FA5}">
                      <a16:colId xmlns:a16="http://schemas.microsoft.com/office/drawing/2014/main" val="1868597465"/>
                    </a:ext>
                  </a:extLst>
                </a:gridCol>
                <a:gridCol w="1985584">
                  <a:extLst>
                    <a:ext uri="{9D8B030D-6E8A-4147-A177-3AD203B41FA5}">
                      <a16:colId xmlns:a16="http://schemas.microsoft.com/office/drawing/2014/main" val="1404946589"/>
                    </a:ext>
                  </a:extLst>
                </a:gridCol>
              </a:tblGrid>
              <a:tr h="147937">
                <a:tc>
                  <a:txBody>
                    <a:bodyPr/>
                    <a:lstStyle/>
                    <a:p>
                      <a:pPr algn="ctr"/>
                      <a:endParaRPr lang="en-US" sz="1900" dirty="0"/>
                    </a:p>
                    <a:p>
                      <a:pPr algn="ctr"/>
                      <a:r>
                        <a:rPr lang="en-US" sz="1900" dirty="0"/>
                        <a:t>METRIC</a:t>
                      </a:r>
                    </a:p>
                  </a:txBody>
                  <a:tcPr marL="94899" marR="94899" marT="47450" marB="47450" anchor="ctr"/>
                </a:tc>
                <a:tc>
                  <a:txBody>
                    <a:bodyPr/>
                    <a:lstStyle/>
                    <a:p>
                      <a:pPr algn="ctr"/>
                      <a:r>
                        <a:rPr lang="en-US" sz="1900" dirty="0"/>
                        <a:t>EXPECTED</a:t>
                      </a:r>
                    </a:p>
                    <a:p>
                      <a:pPr algn="ctr"/>
                      <a:r>
                        <a:rPr lang="en-US" sz="1900" dirty="0"/>
                        <a:t>2014</a:t>
                      </a:r>
                    </a:p>
                  </a:txBody>
                  <a:tcPr marL="94899" marR="94899" marT="47450" marB="47450" anchor="ctr"/>
                </a:tc>
                <a:tc>
                  <a:txBody>
                    <a:bodyPr/>
                    <a:lstStyle/>
                    <a:p>
                      <a:pPr algn="ctr"/>
                      <a:r>
                        <a:rPr lang="en-US" sz="1900" dirty="0"/>
                        <a:t>ACTUAL</a:t>
                      </a:r>
                    </a:p>
                    <a:p>
                      <a:pPr algn="ctr"/>
                      <a:r>
                        <a:rPr lang="en-US" sz="1900" dirty="0"/>
                        <a:t> 2020</a:t>
                      </a:r>
                    </a:p>
                  </a:txBody>
                  <a:tcPr marL="94899" marR="94899" marT="47450" marB="474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PREDICTED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2023</a:t>
                      </a:r>
                    </a:p>
                  </a:txBody>
                  <a:tcPr marL="94899" marR="94899" marT="47450" marB="47450" anchor="ctr"/>
                </a:tc>
                <a:extLst>
                  <a:ext uri="{0D108BD9-81ED-4DB2-BD59-A6C34878D82A}">
                    <a16:rowId xmlns:a16="http://schemas.microsoft.com/office/drawing/2014/main" val="3444589789"/>
                  </a:ext>
                </a:extLst>
              </a:tr>
              <a:tr h="664295">
                <a:tc>
                  <a:txBody>
                    <a:bodyPr/>
                    <a:lstStyle/>
                    <a:p>
                      <a:pPr algn="ctr"/>
                      <a:r>
                        <a:rPr lang="en-US" sz="1900" b="1" dirty="0"/>
                        <a:t>POST TREAT AND PRETREAT INVESTMENT</a:t>
                      </a:r>
                    </a:p>
                  </a:txBody>
                  <a:tcPr marL="94899" marR="94899" marT="47450" marB="47450" anchor="ctr"/>
                </a:tc>
                <a:tc>
                  <a:txBody>
                    <a:bodyPr/>
                    <a:lstStyle/>
                    <a:p>
                      <a:pPr algn="ctr"/>
                      <a:r>
                        <a:rPr lang="en-US" sz="1800" dirty="0"/>
                        <a:t>82 projects</a:t>
                      </a:r>
                    </a:p>
                    <a:p>
                      <a:pPr algn="ctr"/>
                      <a:r>
                        <a:rPr lang="en-US" sz="1800" dirty="0"/>
                        <a:t>$3 billion</a:t>
                      </a:r>
                    </a:p>
                  </a:txBody>
                  <a:tcPr marL="94899" marR="94899" marT="47450" marB="47450" anchor="ctr"/>
                </a:tc>
                <a:tc>
                  <a:txBody>
                    <a:bodyPr/>
                    <a:lstStyle/>
                    <a:p>
                      <a:pPr algn="ctr"/>
                      <a:r>
                        <a:rPr lang="en-US" sz="1800" dirty="0"/>
                        <a:t>No net investment</a:t>
                      </a:r>
                    </a:p>
                  </a:txBody>
                  <a:tcPr anchor="ctr"/>
                </a:tc>
                <a:tc>
                  <a:txBody>
                    <a:bodyPr/>
                    <a:lstStyle/>
                    <a:p>
                      <a:pPr algn="ctr"/>
                      <a:r>
                        <a:rPr lang="en-US" sz="1800" dirty="0"/>
                        <a:t>More than zero</a:t>
                      </a:r>
                    </a:p>
                  </a:txBody>
                  <a:tcPr marL="94899" marR="94899" marT="47450" marB="47450" anchor="ctr"/>
                </a:tc>
                <a:extLst>
                  <a:ext uri="{0D108BD9-81ED-4DB2-BD59-A6C34878D82A}">
                    <a16:rowId xmlns:a16="http://schemas.microsoft.com/office/drawing/2014/main" val="1934234146"/>
                  </a:ext>
                </a:extLst>
              </a:tr>
              <a:tr h="948993">
                <a:tc>
                  <a:txBody>
                    <a:bodyPr/>
                    <a:lstStyle/>
                    <a:p>
                      <a:pPr algn="ctr"/>
                      <a:r>
                        <a:rPr lang="en-US" sz="1900" b="1" dirty="0"/>
                        <a:t>COMPLIANCE</a:t>
                      </a:r>
                    </a:p>
                  </a:txBody>
                  <a:tcPr marL="94899" marR="94899" marT="47450" marB="47450" anchor="ctr"/>
                </a:tc>
                <a:tc>
                  <a:txBody>
                    <a:bodyPr/>
                    <a:lstStyle/>
                    <a:p>
                      <a:pPr algn="ctr"/>
                      <a:r>
                        <a:rPr lang="en-US" sz="1800" dirty="0"/>
                        <a:t>Early </a:t>
                      </a:r>
                    </a:p>
                    <a:p>
                      <a:pPr algn="ctr"/>
                      <a:r>
                        <a:rPr lang="en-US" sz="1800" dirty="0"/>
                        <a:t>(10 ppm pool  before 1/1/20)</a:t>
                      </a:r>
                    </a:p>
                  </a:txBody>
                  <a:tcPr marL="94899" marR="94899" marT="47450" marB="47450" anchor="ctr"/>
                </a:tc>
                <a:tc>
                  <a:txBody>
                    <a:bodyPr/>
                    <a:lstStyle/>
                    <a:p>
                      <a:pPr algn="ctr"/>
                      <a:r>
                        <a:rPr lang="en-US" sz="1800" dirty="0"/>
                        <a:t>Very slow </a:t>
                      </a:r>
                    </a:p>
                    <a:p>
                      <a:pPr algn="ctr"/>
                      <a:r>
                        <a:rPr lang="en-US" sz="1800" dirty="0"/>
                        <a:t>(17 ppm pool 1/1/2020)</a:t>
                      </a:r>
                    </a:p>
                  </a:txBody>
                  <a:tcPr anchor="ctr"/>
                </a:tc>
                <a:tc>
                  <a:txBody>
                    <a:bodyPr/>
                    <a:lstStyle/>
                    <a:p>
                      <a:pPr algn="ctr"/>
                      <a:r>
                        <a:rPr lang="en-US" sz="1800" dirty="0"/>
                        <a:t>Late</a:t>
                      </a:r>
                    </a:p>
                  </a:txBody>
                  <a:tcPr marL="94899" marR="94899" marT="47450" marB="47450" anchor="ctr"/>
                </a:tc>
                <a:extLst>
                  <a:ext uri="{0D108BD9-81ED-4DB2-BD59-A6C34878D82A}">
                    <a16:rowId xmlns:a16="http://schemas.microsoft.com/office/drawing/2014/main" val="1964618465"/>
                  </a:ext>
                </a:extLst>
              </a:tr>
              <a:tr h="1197780">
                <a:tc>
                  <a:txBody>
                    <a:bodyPr/>
                    <a:lstStyle/>
                    <a:p>
                      <a:pPr algn="ctr"/>
                      <a:r>
                        <a:rPr lang="en-US" sz="1900" b="1" dirty="0"/>
                        <a:t>OCTANE DESTRUCTION</a:t>
                      </a:r>
                    </a:p>
                  </a:txBody>
                  <a:tcPr marL="94899" marR="94899" marT="47450" marB="47450" anchor="ctr"/>
                </a:tc>
                <a:tc>
                  <a:txBody>
                    <a:bodyPr/>
                    <a:lstStyle/>
                    <a:p>
                      <a:pPr algn="ctr"/>
                      <a:r>
                        <a:rPr lang="en-US" sz="1800" dirty="0"/>
                        <a:t>0.5 AKI pool average</a:t>
                      </a:r>
                    </a:p>
                  </a:txBody>
                  <a:tcPr marL="94899" marR="94899" marT="47450" marB="47450" anchor="ctr"/>
                </a:tc>
                <a:tc>
                  <a:txBody>
                    <a:bodyPr/>
                    <a:lstStyle/>
                    <a:p>
                      <a:pPr algn="ctr"/>
                      <a:r>
                        <a:rPr lang="en-US" sz="1800" dirty="0"/>
                        <a:t>2.5 AKI pool average</a:t>
                      </a:r>
                    </a:p>
                    <a:p>
                      <a:pPr algn="ctr"/>
                      <a:r>
                        <a:rPr lang="en-US" sz="1800" dirty="0"/>
                        <a:t>(Hoekstra estimate for full compliance)</a:t>
                      </a:r>
                    </a:p>
                  </a:txBody>
                  <a:tcPr anchor="ctr"/>
                </a:tc>
                <a:tc>
                  <a:txBody>
                    <a:bodyPr/>
                    <a:lstStyle/>
                    <a:p>
                      <a:pPr algn="ctr"/>
                      <a:r>
                        <a:rPr lang="en-US" sz="1800" dirty="0"/>
                        <a:t>2.5 AKI pool average</a:t>
                      </a:r>
                    </a:p>
                  </a:txBody>
                  <a:tcPr marL="94899" marR="94899" marT="47450" marB="47450" anchor="ctr"/>
                </a:tc>
                <a:extLst>
                  <a:ext uri="{0D108BD9-81ED-4DB2-BD59-A6C34878D82A}">
                    <a16:rowId xmlns:a16="http://schemas.microsoft.com/office/drawing/2014/main" val="3428684848"/>
                  </a:ext>
                </a:extLst>
              </a:tr>
              <a:tr h="664295">
                <a:tc>
                  <a:txBody>
                    <a:bodyPr/>
                    <a:lstStyle/>
                    <a:p>
                      <a:pPr algn="ctr"/>
                      <a:r>
                        <a:rPr lang="en-US" sz="1900" b="1" dirty="0"/>
                        <a:t>CREDIT</a:t>
                      </a:r>
                    </a:p>
                    <a:p>
                      <a:pPr algn="ctr"/>
                      <a:r>
                        <a:rPr lang="en-US" sz="1900" b="1" dirty="0"/>
                        <a:t>MARKET</a:t>
                      </a:r>
                    </a:p>
                  </a:txBody>
                  <a:tcPr marL="94899" marR="94899" marT="47450" marB="47450" anchor="ctr"/>
                </a:tc>
                <a:tc>
                  <a:txBody>
                    <a:bodyPr/>
                    <a:lstStyle/>
                    <a:p>
                      <a:pPr algn="ctr"/>
                      <a:r>
                        <a:rPr lang="en-US" sz="1800" dirty="0"/>
                        <a:t>Ample supply by 1/1/20</a:t>
                      </a:r>
                    </a:p>
                  </a:txBody>
                  <a:tcPr marL="94899" marR="94899" marT="47450" marB="47450" anchor="ctr"/>
                </a:tc>
                <a:tc>
                  <a:txBody>
                    <a:bodyPr/>
                    <a:lstStyle/>
                    <a:p>
                      <a:pPr algn="ctr"/>
                      <a:r>
                        <a:rPr lang="en-US" sz="1800" dirty="0"/>
                        <a:t>Supply near zero demand up</a:t>
                      </a:r>
                    </a:p>
                    <a:p>
                      <a:pPr algn="ctr"/>
                      <a:r>
                        <a:rPr lang="en-US" sz="1800" dirty="0"/>
                        <a:t>price up 5X</a:t>
                      </a:r>
                    </a:p>
                  </a:txBody>
                  <a:tcPr anchor="ctr"/>
                </a:tc>
                <a:tc>
                  <a:txBody>
                    <a:bodyPr/>
                    <a:lstStyle/>
                    <a:p>
                      <a:pPr algn="ctr"/>
                      <a:r>
                        <a:rPr lang="en-US" sz="1800" dirty="0"/>
                        <a:t>Unlimited $risk/reward</a:t>
                      </a:r>
                    </a:p>
                  </a:txBody>
                  <a:tcPr marL="94899" marR="94899" marT="47450" marB="47450" anchor="ctr"/>
                </a:tc>
                <a:extLst>
                  <a:ext uri="{0D108BD9-81ED-4DB2-BD59-A6C34878D82A}">
                    <a16:rowId xmlns:a16="http://schemas.microsoft.com/office/drawing/2014/main" val="1417215529"/>
                  </a:ext>
                </a:extLst>
              </a:tr>
            </a:tbl>
          </a:graphicData>
        </a:graphic>
      </p:graphicFrame>
      <p:sp>
        <p:nvSpPr>
          <p:cNvPr id="4" name="Slide Number Placeholder 3">
            <a:extLst>
              <a:ext uri="{FF2B5EF4-FFF2-40B4-BE49-F238E27FC236}">
                <a16:creationId xmlns:a16="http://schemas.microsoft.com/office/drawing/2014/main" id="{0DB35343-1531-4FD8-BF63-02BCEE6CA0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81A172-2591-45B3-9E35-7E31970F62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9814110-A5C3-4E26-97C6-806B3CA66730}"/>
              </a:ext>
            </a:extLst>
          </p:cNvPr>
          <p:cNvSpPr txBox="1"/>
          <p:nvPr/>
        </p:nvSpPr>
        <p:spPr>
          <a:xfrm>
            <a:off x="2190624" y="6115377"/>
            <a:ext cx="7188284"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details watch this 3-part video  </a:t>
            </a:r>
            <a:r>
              <a:rPr kumimoji="0" lang="en-US" sz="16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Tier 3 gasoline - a wolf in sheep's clothing?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Audio 8">
            <a:hlinkClick r:id="" action="ppaction://media"/>
            <a:extLst>
              <a:ext uri="{FF2B5EF4-FFF2-40B4-BE49-F238E27FC236}">
                <a16:creationId xmlns:a16="http://schemas.microsoft.com/office/drawing/2014/main" id="{4F9EBC70-3C7B-4EE0-967A-433DFAD498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44025664"/>
      </p:ext>
    </p:extLst>
  </p:cSld>
  <p:clrMapOvr>
    <a:masterClrMapping/>
  </p:clrMapOvr>
  <mc:AlternateContent xmlns:mc="http://schemas.openxmlformats.org/markup-compatibility/2006" xmlns:p14="http://schemas.microsoft.com/office/powerpoint/2010/main">
    <mc:Choice Requires="p14">
      <p:transition spd="slow" p14:dur="2000" advTm="181691"/>
    </mc:Choice>
    <mc:Fallback xmlns="">
      <p:transition spd="slow" advTm="181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TotalTime>
  <Words>1170</Words>
  <Application>Microsoft Office PowerPoint</Application>
  <PresentationFormat>Widescreen</PresentationFormat>
  <Paragraphs>110</Paragraphs>
  <Slides>4</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Impact</vt:lpstr>
      <vt:lpstr>1_Office Theme</vt:lpstr>
      <vt:lpstr>PowerPoint Presentation</vt:lpstr>
      <vt:lpstr>Tier III - expected vs actual</vt:lpstr>
      <vt:lpstr>Tier III - expected vs actual</vt:lpstr>
      <vt:lpstr>Tier III - expected vs actual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hoekstra</dc:creator>
  <cp:lastModifiedBy>George Hoekstra</cp:lastModifiedBy>
  <cp:revision>25</cp:revision>
  <cp:lastPrinted>2020-08-27T13:25:42Z</cp:lastPrinted>
  <dcterms:created xsi:type="dcterms:W3CDTF">2020-08-23T13:50:33Z</dcterms:created>
  <dcterms:modified xsi:type="dcterms:W3CDTF">2021-08-04T22:27:24Z</dcterms:modified>
</cp:coreProperties>
</file>